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536F-2AE4-48C3-9FBA-7167DC375EE1}" type="datetimeFigureOut">
              <a:rPr lang="nl-NL" smtClean="0"/>
              <a:t>17-2-2012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3E7A-8943-451E-81B4-A80C13FD6C5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Offertes en orders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Offreren is schriftelijk overtuigen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offerte:</a:t>
            </a:r>
            <a:br>
              <a:rPr lang="nl-NL" dirty="0" smtClean="0"/>
            </a:br>
            <a:r>
              <a:rPr lang="nl-NL" dirty="0" smtClean="0"/>
              <a:t>- productaanbod</a:t>
            </a:r>
            <a:br>
              <a:rPr lang="nl-NL" dirty="0" smtClean="0"/>
            </a:br>
            <a:r>
              <a:rPr lang="nl-NL" dirty="0" smtClean="0"/>
              <a:t>- prijs</a:t>
            </a:r>
            <a:br>
              <a:rPr lang="nl-NL" dirty="0" smtClean="0"/>
            </a:br>
            <a:r>
              <a:rPr lang="nl-NL" dirty="0" smtClean="0"/>
              <a:t>- betalingsvoorwaarden</a:t>
            </a:r>
            <a:br>
              <a:rPr lang="nl-NL" dirty="0" smtClean="0"/>
            </a:br>
            <a:r>
              <a:rPr lang="nl-NL" dirty="0" smtClean="0"/>
              <a:t>- leveringsvoorwaarden</a:t>
            </a:r>
            <a:br>
              <a:rPr lang="nl-NL" dirty="0" smtClean="0"/>
            </a:br>
            <a:r>
              <a:rPr lang="nl-NL" dirty="0" smtClean="0"/>
              <a:t>- geldigheidsduur offerte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Productaanbod - technisch</a:t>
            </a:r>
            <a:br>
              <a:rPr lang="nl-NL" dirty="0" smtClean="0"/>
            </a:br>
            <a:r>
              <a:rPr lang="nl-NL" dirty="0" smtClean="0"/>
              <a:t>- afmetingen</a:t>
            </a:r>
            <a:br>
              <a:rPr lang="nl-NL" dirty="0" smtClean="0"/>
            </a:br>
            <a:r>
              <a:rPr lang="nl-NL" dirty="0" smtClean="0"/>
              <a:t>- productspecificaties</a:t>
            </a:r>
            <a:br>
              <a:rPr lang="nl-NL" dirty="0" smtClean="0"/>
            </a:br>
            <a:r>
              <a:rPr lang="nl-NL" dirty="0" smtClean="0"/>
              <a:t>- kwaliteitsaanduidingen zoals DIN, ISO, NEN</a:t>
            </a:r>
            <a:br>
              <a:rPr lang="nl-NL" dirty="0" smtClean="0"/>
            </a:br>
            <a:r>
              <a:rPr lang="nl-NL" dirty="0" smtClean="0"/>
              <a:t>- artikelnummers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Prijs: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u="sng" dirty="0" smtClean="0"/>
              <a:t>kostengerichte methode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verkoopprijs = inkoop + kosten + winst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u="sng" dirty="0" smtClean="0"/>
              <a:t>afnemersgerichte methode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 verkoopprijs is gebaseerd op wat de klant wil  </a:t>
            </a:r>
            <a:br>
              <a:rPr lang="nl-NL" dirty="0" smtClean="0"/>
            </a:br>
            <a:r>
              <a:rPr lang="nl-NL" dirty="0" smtClean="0"/>
              <a:t>   betalen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u="sng" dirty="0" smtClean="0"/>
              <a:t>concurrentiegerichte methode</a:t>
            </a:r>
            <a:r>
              <a:rPr lang="nl-NL" dirty="0" smtClean="0"/>
              <a:t>: hierbij </a:t>
            </a:r>
            <a:br>
              <a:rPr lang="nl-NL" dirty="0" smtClean="0"/>
            </a:br>
            <a:r>
              <a:rPr lang="nl-NL" dirty="0" smtClean="0"/>
              <a:t>  komen de brutowinstmarges onder druk te</a:t>
            </a:r>
            <a:br>
              <a:rPr lang="nl-NL" dirty="0" smtClean="0"/>
            </a:br>
            <a:r>
              <a:rPr lang="nl-NL" dirty="0" smtClean="0"/>
              <a:t>  staan.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brutorendementsgetal</a:t>
            </a:r>
            <a:r>
              <a:rPr lang="nl-NL" dirty="0" smtClean="0"/>
              <a:t> = brutowinst in % X omzetsnelheid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Betalingsvoorwaarden:</a:t>
            </a:r>
            <a:br>
              <a:rPr lang="nl-NL" dirty="0" smtClean="0"/>
            </a:br>
            <a:r>
              <a:rPr lang="nl-NL" dirty="0" smtClean="0"/>
              <a:t>- contante betaling (binnen een bepaalde </a:t>
            </a:r>
            <a:br>
              <a:rPr lang="nl-NL" dirty="0" smtClean="0"/>
            </a:br>
            <a:r>
              <a:rPr lang="nl-NL" dirty="0" smtClean="0"/>
              <a:t>   termijn)</a:t>
            </a:r>
            <a:br>
              <a:rPr lang="nl-NL" dirty="0" smtClean="0"/>
            </a:br>
            <a:r>
              <a:rPr lang="nl-NL" dirty="0" smtClean="0"/>
              <a:t>- betaling onder rembours (direct bij levering)</a:t>
            </a:r>
            <a:br>
              <a:rPr lang="nl-NL" dirty="0" smtClean="0"/>
            </a:br>
            <a:r>
              <a:rPr lang="nl-NL" dirty="0" smtClean="0"/>
              <a:t>- op rekening (krediettermijn + kredietlimiet)</a:t>
            </a:r>
            <a:br>
              <a:rPr lang="nl-NL" dirty="0" smtClean="0"/>
            </a:br>
            <a:r>
              <a:rPr lang="nl-NL" dirty="0" smtClean="0"/>
              <a:t>- vooruitbetaling (= zekerheidsstelling)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Leveringsvoorwaarden:</a:t>
            </a:r>
            <a:br>
              <a:rPr lang="nl-NL" dirty="0" smtClean="0"/>
            </a:br>
            <a:r>
              <a:rPr lang="nl-NL" dirty="0" smtClean="0"/>
              <a:t>- aanbiedingstermijn</a:t>
            </a:r>
            <a:br>
              <a:rPr lang="nl-NL" dirty="0" smtClean="0"/>
            </a:br>
            <a:r>
              <a:rPr lang="nl-NL" dirty="0" smtClean="0"/>
              <a:t>- transportkosten (franco … = kosten van</a:t>
            </a:r>
            <a:br>
              <a:rPr lang="nl-NL" dirty="0" smtClean="0"/>
            </a:br>
            <a:r>
              <a:rPr lang="nl-NL" dirty="0" smtClean="0"/>
              <a:t>   vervoer en verzekering voor de leverancier)</a:t>
            </a:r>
            <a:br>
              <a:rPr lang="nl-NL" dirty="0" smtClean="0"/>
            </a:br>
            <a:r>
              <a:rPr lang="nl-NL" dirty="0" smtClean="0"/>
              <a:t>- levertijd</a:t>
            </a:r>
            <a:br>
              <a:rPr lang="nl-NL" dirty="0" smtClean="0"/>
            </a:br>
            <a:r>
              <a:rPr lang="nl-NL" dirty="0" smtClean="0"/>
              <a:t>- garanties (productaansprakelijkheid)</a:t>
            </a:r>
            <a:br>
              <a:rPr lang="nl-NL" dirty="0" smtClean="0"/>
            </a:br>
            <a:r>
              <a:rPr lang="nl-NL" dirty="0" smtClean="0"/>
              <a:t>- reclames en geschillen (Algemene voorwaarden</a:t>
            </a:r>
            <a:br>
              <a:rPr lang="nl-NL" dirty="0" smtClean="0"/>
            </a:br>
            <a:r>
              <a:rPr lang="nl-NL" dirty="0" smtClean="0"/>
              <a:t>   = gedeponeerd bij </a:t>
            </a:r>
            <a:r>
              <a:rPr lang="nl-NL" dirty="0" err="1" smtClean="0"/>
              <a:t>K.v.K</a:t>
            </a:r>
            <a:r>
              <a:rPr lang="nl-NL" dirty="0" smtClean="0"/>
              <a:t> of rechtbank)</a:t>
            </a:r>
          </a:p>
          <a:p>
            <a:r>
              <a:rPr lang="nl-NL" dirty="0" err="1" smtClean="0"/>
              <a:t>INCO-terms</a:t>
            </a:r>
            <a:r>
              <a:rPr lang="nl-NL" dirty="0" smtClean="0"/>
              <a:t> = uniforme internationale leveringsvoorwaarden voor</a:t>
            </a:r>
            <a:br>
              <a:rPr lang="nl-NL" dirty="0" smtClean="0"/>
            </a:br>
            <a:r>
              <a:rPr lang="nl-NL" dirty="0" smtClean="0"/>
              <a:t>- organisatie van vervoer en documenten</a:t>
            </a:r>
            <a:br>
              <a:rPr lang="nl-NL" dirty="0" smtClean="0"/>
            </a:br>
            <a:r>
              <a:rPr lang="nl-NL" dirty="0" smtClean="0"/>
              <a:t>- wie de kosten draagt</a:t>
            </a:r>
            <a:br>
              <a:rPr lang="nl-NL" dirty="0" smtClean="0"/>
            </a:br>
            <a:r>
              <a:rPr lang="nl-NL" dirty="0" smtClean="0"/>
              <a:t>- wie welke risico’s draagt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Soorten offertes:</a:t>
            </a:r>
            <a:br>
              <a:rPr lang="nl-NL" dirty="0" smtClean="0"/>
            </a:br>
            <a:r>
              <a:rPr lang="nl-NL" dirty="0" smtClean="0"/>
              <a:t>- gevraagde offerte</a:t>
            </a:r>
            <a:br>
              <a:rPr lang="nl-NL" dirty="0" smtClean="0"/>
            </a:br>
            <a:r>
              <a:rPr lang="nl-NL" dirty="0" smtClean="0"/>
              <a:t>- ongevraagde offerte</a:t>
            </a:r>
            <a:br>
              <a:rPr lang="nl-NL" dirty="0" smtClean="0"/>
            </a:br>
            <a:r>
              <a:rPr lang="nl-NL" dirty="0" smtClean="0"/>
              <a:t>- offerte voor een bepaald product</a:t>
            </a:r>
            <a:br>
              <a:rPr lang="nl-NL" dirty="0" smtClean="0"/>
            </a:br>
            <a:r>
              <a:rPr lang="nl-NL" dirty="0" smtClean="0"/>
              <a:t>- offerte voor een bepaalde dienst</a:t>
            </a:r>
            <a:br>
              <a:rPr lang="nl-NL" dirty="0" smtClean="0"/>
            </a:br>
            <a:r>
              <a:rPr lang="nl-NL" dirty="0" smtClean="0"/>
              <a:t>- projectofferte</a:t>
            </a:r>
            <a:br>
              <a:rPr lang="nl-NL" dirty="0" smtClean="0"/>
            </a:br>
            <a:r>
              <a:rPr lang="nl-NL" dirty="0" smtClean="0"/>
              <a:t>- budgettaire offerte (kostenindicatie)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Opbouw offerte:</a:t>
            </a:r>
            <a:br>
              <a:rPr lang="nl-NL" dirty="0" smtClean="0"/>
            </a:br>
            <a:r>
              <a:rPr lang="nl-NL" dirty="0" smtClean="0"/>
              <a:t>- INLEIDING</a:t>
            </a:r>
            <a:br>
              <a:rPr lang="nl-NL" dirty="0" smtClean="0"/>
            </a:br>
            <a:r>
              <a:rPr lang="nl-NL" dirty="0" smtClean="0"/>
              <a:t>- KERN</a:t>
            </a:r>
            <a:br>
              <a:rPr lang="nl-NL" dirty="0" smtClean="0"/>
            </a:br>
            <a:r>
              <a:rPr lang="nl-NL" dirty="0" smtClean="0"/>
              <a:t>	</a:t>
            </a:r>
            <a:r>
              <a:rPr lang="nl-NL" dirty="0" err="1" smtClean="0"/>
              <a:t>NAW-gegevens</a:t>
            </a:r>
            <a:r>
              <a:rPr lang="nl-NL" dirty="0" smtClean="0"/>
              <a:t> / contactpersoon</a:t>
            </a:r>
            <a:br>
              <a:rPr lang="nl-NL" dirty="0" smtClean="0"/>
            </a:br>
            <a:r>
              <a:rPr lang="nl-NL" dirty="0" smtClean="0"/>
              <a:t>	Algemene omschrijving product of dienst</a:t>
            </a:r>
            <a:br>
              <a:rPr lang="nl-NL" dirty="0" smtClean="0"/>
            </a:br>
            <a:r>
              <a:rPr lang="nl-NL" dirty="0" smtClean="0"/>
              <a:t>	Technische omschrijving product</a:t>
            </a:r>
            <a:br>
              <a:rPr lang="nl-NL" dirty="0" smtClean="0"/>
            </a:br>
            <a:r>
              <a:rPr lang="nl-NL" dirty="0" smtClean="0"/>
              <a:t>	Leveringsvoorwaarden</a:t>
            </a:r>
            <a:br>
              <a:rPr lang="nl-NL" dirty="0" smtClean="0"/>
            </a:br>
            <a:r>
              <a:rPr lang="nl-NL" dirty="0" smtClean="0"/>
              <a:t>	Prijs</a:t>
            </a:r>
            <a:br>
              <a:rPr lang="nl-NL" dirty="0" smtClean="0"/>
            </a:br>
            <a:r>
              <a:rPr lang="nl-NL" dirty="0" smtClean="0"/>
              <a:t>	Betalingsvoorwaarden</a:t>
            </a:r>
            <a:br>
              <a:rPr lang="nl-NL" dirty="0" smtClean="0"/>
            </a:br>
            <a:r>
              <a:rPr lang="nl-NL" dirty="0" smtClean="0"/>
              <a:t>	Betalingswijze</a:t>
            </a:r>
            <a:br>
              <a:rPr lang="nl-NL" dirty="0" smtClean="0"/>
            </a:br>
            <a:r>
              <a:rPr lang="nl-NL" dirty="0" smtClean="0"/>
              <a:t>	Garantie</a:t>
            </a:r>
            <a:br>
              <a:rPr lang="nl-NL" dirty="0" smtClean="0"/>
            </a:br>
            <a:r>
              <a:rPr lang="nl-NL" dirty="0" smtClean="0"/>
              <a:t>	Geldigheidsduur</a:t>
            </a:r>
            <a:br>
              <a:rPr lang="nl-NL" dirty="0" smtClean="0"/>
            </a:br>
            <a:r>
              <a:rPr lang="nl-NL" dirty="0" smtClean="0"/>
              <a:t>- SLOT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Bewaken van de offerte:</a:t>
            </a:r>
            <a:br>
              <a:rPr lang="nl-NL" dirty="0" smtClean="0"/>
            </a:br>
            <a:r>
              <a:rPr lang="nl-NL" dirty="0" smtClean="0"/>
              <a:t>- telefonisch contact (nabellen)</a:t>
            </a:r>
            <a:br>
              <a:rPr lang="nl-NL" dirty="0" smtClean="0"/>
            </a:br>
            <a:r>
              <a:rPr lang="nl-NL" dirty="0" smtClean="0"/>
              <a:t>- interesse tonen in klant</a:t>
            </a:r>
            <a:br>
              <a:rPr lang="nl-NL" dirty="0" smtClean="0"/>
            </a:br>
            <a:r>
              <a:rPr lang="nl-NL" dirty="0" smtClean="0"/>
              <a:t>- het bieden van de mogelijkheid aan de klant</a:t>
            </a:r>
            <a:br>
              <a:rPr lang="nl-NL" dirty="0" smtClean="0"/>
            </a:br>
            <a:r>
              <a:rPr lang="nl-NL" dirty="0" smtClean="0"/>
              <a:t>   om over de offerte nog van gedachten te </a:t>
            </a:r>
            <a:br>
              <a:rPr lang="nl-NL" dirty="0" smtClean="0"/>
            </a:br>
            <a:r>
              <a:rPr lang="nl-NL" dirty="0" smtClean="0"/>
              <a:t>   wisselen en eventuele veranderingen door </a:t>
            </a:r>
            <a:br>
              <a:rPr lang="nl-NL" dirty="0" smtClean="0"/>
            </a:br>
            <a:r>
              <a:rPr lang="nl-NL" dirty="0" smtClean="0"/>
              <a:t>   te voeren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Het verkoopcontract</a:t>
            </a:r>
            <a:br>
              <a:rPr lang="nl-NL" dirty="0" smtClean="0"/>
            </a:br>
            <a:r>
              <a:rPr lang="nl-NL" dirty="0" smtClean="0"/>
              <a:t>Verkopende partij heeft 3 verplichtingen:</a:t>
            </a:r>
            <a:br>
              <a:rPr lang="nl-NL" dirty="0" smtClean="0"/>
            </a:br>
            <a:r>
              <a:rPr lang="nl-NL" dirty="0" smtClean="0"/>
              <a:t>- plicht tot eigendomsoverdracht (moment </a:t>
            </a:r>
            <a:br>
              <a:rPr lang="nl-NL" dirty="0" smtClean="0"/>
            </a:br>
            <a:r>
              <a:rPr lang="nl-NL" dirty="0" smtClean="0"/>
              <a:t>   van levering)</a:t>
            </a:r>
            <a:br>
              <a:rPr lang="nl-NL" dirty="0" smtClean="0"/>
            </a:br>
            <a:r>
              <a:rPr lang="nl-NL" dirty="0" smtClean="0"/>
              <a:t>- plicht tot aflevering van de goederen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vrijwaringsplicht</a:t>
            </a:r>
            <a:r>
              <a:rPr lang="nl-NL" dirty="0" smtClean="0"/>
              <a:t> (niemand anders kan recht doen gelden op dezelfde goederen)</a:t>
            </a:r>
          </a:p>
          <a:p>
            <a:r>
              <a:rPr lang="nl-NL" dirty="0" smtClean="0"/>
              <a:t>Wanprestatie:</a:t>
            </a:r>
            <a:br>
              <a:rPr lang="nl-NL" dirty="0" smtClean="0"/>
            </a:br>
            <a:r>
              <a:rPr lang="nl-NL" dirty="0" smtClean="0"/>
              <a:t>- een verplichting wordt niet nagekomen en is de schuldenaar toe te rekenen (er is dus geen sprake van overmacht)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Inhoud verkoopcontract</a:t>
            </a:r>
            <a:br>
              <a:rPr lang="nl-NL" dirty="0" smtClean="0"/>
            </a:br>
            <a:r>
              <a:rPr lang="nl-NL" dirty="0" smtClean="0"/>
              <a:t>- product en prijs</a:t>
            </a:r>
            <a:br>
              <a:rPr lang="nl-NL" dirty="0" smtClean="0"/>
            </a:br>
            <a:r>
              <a:rPr lang="nl-NL" dirty="0" smtClean="0"/>
              <a:t>- overdracht, levering en afgifte</a:t>
            </a:r>
            <a:br>
              <a:rPr lang="nl-NL" dirty="0" smtClean="0"/>
            </a:br>
            <a:r>
              <a:rPr lang="nl-NL" dirty="0" smtClean="0"/>
              <a:t>- verplichtingen verkoper</a:t>
            </a:r>
            <a:br>
              <a:rPr lang="nl-NL" dirty="0" smtClean="0"/>
            </a:br>
            <a:r>
              <a:rPr lang="nl-NL" dirty="0" smtClean="0"/>
              <a:t>- verplichtingen koper</a:t>
            </a:r>
            <a:br>
              <a:rPr lang="nl-NL" dirty="0" smtClean="0"/>
            </a:br>
            <a:r>
              <a:rPr lang="nl-NL" dirty="0" smtClean="0"/>
              <a:t>- aansprakelijkheid</a:t>
            </a:r>
            <a:br>
              <a:rPr lang="nl-NL" dirty="0" smtClean="0"/>
            </a:br>
            <a:r>
              <a:rPr lang="nl-NL" dirty="0" smtClean="0"/>
              <a:t>- garanties</a:t>
            </a:r>
            <a:br>
              <a:rPr lang="nl-NL" dirty="0" smtClean="0"/>
            </a:br>
            <a:r>
              <a:rPr lang="nl-NL" dirty="0" smtClean="0"/>
              <a:t>- algemene voorwaarden (of specifieke </a:t>
            </a:r>
            <a:br>
              <a:rPr lang="nl-NL" dirty="0" smtClean="0"/>
            </a:br>
            <a:r>
              <a:rPr lang="nl-NL" dirty="0" smtClean="0"/>
              <a:t>   voorwaarden)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Offertes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Offerte = onderdeel van </a:t>
            </a:r>
            <a:r>
              <a:rPr lang="nl-NL" dirty="0" err="1" smtClean="0"/>
              <a:t>orderverwervingsproces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Doeleinden offerte</a:t>
            </a:r>
            <a:br>
              <a:rPr lang="nl-NL" dirty="0" smtClean="0"/>
            </a:br>
            <a:r>
              <a:rPr lang="nl-NL" dirty="0" smtClean="0"/>
              <a:t>- bepaling kosten van project of aankoop</a:t>
            </a:r>
            <a:br>
              <a:rPr lang="nl-NL" dirty="0" smtClean="0"/>
            </a:br>
            <a:r>
              <a:rPr lang="nl-NL" dirty="0" smtClean="0"/>
              <a:t>- vergelijk aanbod van 2 of meer aanbieders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Totstandkoming (verkoop)contract:</a:t>
            </a:r>
            <a:br>
              <a:rPr lang="nl-NL" dirty="0" smtClean="0"/>
            </a:br>
            <a:r>
              <a:rPr lang="nl-NL" dirty="0" smtClean="0"/>
              <a:t>- handelingsbekwaam (niet minderjarig en/of niet</a:t>
            </a:r>
            <a:br>
              <a:rPr lang="nl-NL" dirty="0" smtClean="0"/>
            </a:br>
            <a:r>
              <a:rPr lang="nl-NL" dirty="0" smtClean="0"/>
              <a:t>  onder curatele gesteld)</a:t>
            </a:r>
            <a:br>
              <a:rPr lang="nl-NL" dirty="0" smtClean="0"/>
            </a:br>
            <a:r>
              <a:rPr lang="nl-NL" dirty="0" smtClean="0"/>
              <a:t>- wilsovereenstemming</a:t>
            </a:r>
            <a:br>
              <a:rPr lang="nl-NL" dirty="0" smtClean="0"/>
            </a:br>
            <a:r>
              <a:rPr lang="nl-NL" dirty="0" smtClean="0"/>
              <a:t>-  het onderwerp (artikel of dienst) van de </a:t>
            </a:r>
            <a:br>
              <a:rPr lang="nl-NL" dirty="0" smtClean="0"/>
            </a:br>
            <a:r>
              <a:rPr lang="nl-NL" dirty="0" smtClean="0"/>
              <a:t>    overeenkomst is duidelijk bepaald </a:t>
            </a:r>
            <a:br>
              <a:rPr lang="nl-NL" dirty="0" smtClean="0"/>
            </a:br>
            <a:r>
              <a:rPr lang="nl-NL" dirty="0" smtClean="0"/>
              <a:t>    (geoorloofde oorzaak) </a:t>
            </a:r>
            <a:br>
              <a:rPr lang="nl-NL" dirty="0" smtClean="0"/>
            </a:br>
            <a:r>
              <a:rPr lang="nl-NL" dirty="0" smtClean="0"/>
              <a:t>- niet in strijd met de wet of de geldende </a:t>
            </a:r>
            <a:br>
              <a:rPr lang="nl-NL" dirty="0" smtClean="0"/>
            </a:br>
            <a:r>
              <a:rPr lang="nl-NL" dirty="0" smtClean="0"/>
              <a:t>  waarden en normen</a:t>
            </a:r>
          </a:p>
          <a:p>
            <a:r>
              <a:rPr lang="nl-NL" dirty="0" smtClean="0"/>
              <a:t>Rechtsgeldigheid</a:t>
            </a:r>
            <a:br>
              <a:rPr lang="nl-NL" dirty="0" smtClean="0"/>
            </a:br>
            <a:r>
              <a:rPr lang="nl-NL" dirty="0" smtClean="0"/>
              <a:t>- schriftelijke ondertekening door beide partijen</a:t>
            </a:r>
            <a:br>
              <a:rPr lang="nl-NL" dirty="0" smtClean="0"/>
            </a:br>
            <a:r>
              <a:rPr lang="nl-NL" dirty="0" smtClean="0"/>
              <a:t>- mondelinge afspraak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Plannen van levermoment:</a:t>
            </a:r>
            <a:br>
              <a:rPr lang="nl-NL" dirty="0" smtClean="0"/>
            </a:br>
            <a:r>
              <a:rPr lang="nl-NL" dirty="0" smtClean="0"/>
              <a:t>Het plannen van het levermoment is afhankelijk van de levercapaciteit = de aanwezige voorraad van het moment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8800" dirty="0" smtClean="0"/>
              <a:t>Einde</a:t>
            </a:r>
            <a:endParaRPr lang="nl-NL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Offertes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wordt er vergeleken bij offertes?</a:t>
            </a:r>
            <a:br>
              <a:rPr lang="nl-NL" dirty="0" smtClean="0"/>
            </a:br>
            <a:r>
              <a:rPr lang="nl-NL" dirty="0" smtClean="0"/>
              <a:t>- prijs</a:t>
            </a:r>
            <a:br>
              <a:rPr lang="nl-NL" dirty="0" smtClean="0"/>
            </a:br>
            <a:r>
              <a:rPr lang="nl-NL" dirty="0" smtClean="0"/>
              <a:t>- betrouwbaarheid leverancier</a:t>
            </a:r>
            <a:br>
              <a:rPr lang="nl-NL" dirty="0" smtClean="0"/>
            </a:br>
            <a:r>
              <a:rPr lang="nl-NL" dirty="0" smtClean="0"/>
              <a:t>- snelheid van levering</a:t>
            </a:r>
            <a:br>
              <a:rPr lang="nl-NL" dirty="0" smtClean="0"/>
            </a:br>
            <a:r>
              <a:rPr lang="nl-NL" dirty="0" smtClean="0"/>
              <a:t>- kwaliteit geleverde goederen</a:t>
            </a:r>
            <a:br>
              <a:rPr lang="nl-NL" dirty="0" smtClean="0"/>
            </a:br>
            <a:r>
              <a:rPr lang="nl-NL" dirty="0" smtClean="0"/>
              <a:t>- betalingsvoorwaarden</a:t>
            </a:r>
            <a:br>
              <a:rPr lang="nl-NL" dirty="0" smtClean="0"/>
            </a:br>
            <a:r>
              <a:rPr lang="nl-NL" dirty="0" smtClean="0"/>
              <a:t>- leveringsvoorwaarden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Offertes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gunnen van een order op basis van een </a:t>
            </a:r>
            <a:br>
              <a:rPr lang="nl-NL" dirty="0" smtClean="0"/>
            </a:br>
            <a:r>
              <a:rPr lang="nl-NL" dirty="0" smtClean="0"/>
              <a:t>offerte geschiedt op: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EMOTIONELE GRONDEN</a:t>
            </a:r>
            <a:br>
              <a:rPr lang="nl-NL" dirty="0" smtClean="0"/>
            </a:br>
            <a:r>
              <a:rPr lang="nl-NL" dirty="0" smtClean="0"/>
              <a:t> (je voelt je als klant gewaardeerd)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RATIONELE GRONDEN 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vendor-rating</a:t>
            </a:r>
            <a:r>
              <a:rPr lang="nl-NL" dirty="0" smtClean="0"/>
              <a:t>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Offertes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Vendor rating = leveranciersbeoordeling</a:t>
            </a:r>
          </a:p>
          <a:p>
            <a:r>
              <a:rPr lang="nl-NL" dirty="0" smtClean="0"/>
              <a:t>Zwakke en sterke punten van een leverancier worden gemeten.</a:t>
            </a:r>
          </a:p>
          <a:p>
            <a:r>
              <a:rPr lang="nl-NL" dirty="0" smtClean="0"/>
              <a:t>De kwalitatieve prestaties van de leverancier beïnvloeden:</a:t>
            </a:r>
            <a:br>
              <a:rPr lang="nl-NL" dirty="0" smtClean="0"/>
            </a:br>
            <a:r>
              <a:rPr lang="nl-NL" dirty="0" smtClean="0"/>
              <a:t>- je eigen bedrijfsprocessen</a:t>
            </a:r>
            <a:br>
              <a:rPr lang="nl-NL" dirty="0" smtClean="0"/>
            </a:br>
            <a:r>
              <a:rPr lang="nl-NL" dirty="0" smtClean="0"/>
              <a:t>- de kwaliteit van de eindproducten</a:t>
            </a:r>
            <a:br>
              <a:rPr lang="nl-NL" dirty="0" smtClean="0"/>
            </a:br>
            <a:r>
              <a:rPr lang="nl-NL" dirty="0" smtClean="0"/>
              <a:t>- de tevredenheid van </a:t>
            </a:r>
            <a:r>
              <a:rPr lang="nl-NL" dirty="0"/>
              <a:t>j</a:t>
            </a:r>
            <a:r>
              <a:rPr lang="nl-NL" dirty="0" smtClean="0"/>
              <a:t>e klanten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offerte kan zijn: </a:t>
            </a:r>
            <a:br>
              <a:rPr lang="nl-NL" dirty="0" smtClean="0"/>
            </a:br>
            <a:r>
              <a:rPr lang="nl-NL" dirty="0" smtClean="0"/>
              <a:t>- vrijblijvend</a:t>
            </a:r>
            <a:br>
              <a:rPr lang="nl-NL" dirty="0" smtClean="0"/>
            </a:br>
            <a:r>
              <a:rPr lang="nl-NL" dirty="0" smtClean="0"/>
              <a:t>- vast</a:t>
            </a:r>
            <a:br>
              <a:rPr lang="nl-NL" dirty="0" smtClean="0"/>
            </a:br>
            <a:r>
              <a:rPr lang="nl-NL" dirty="0" smtClean="0"/>
              <a:t>- bemonsterd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Vrijblijvend, d.w.z.</a:t>
            </a:r>
            <a:br>
              <a:rPr lang="nl-NL" dirty="0" smtClean="0"/>
            </a:br>
            <a:r>
              <a:rPr lang="nl-NL" dirty="0" smtClean="0"/>
              <a:t>- leverancier heeft geen verplichting tot levering</a:t>
            </a:r>
            <a:br>
              <a:rPr lang="nl-NL" dirty="0" smtClean="0"/>
            </a:br>
            <a:r>
              <a:rPr lang="nl-NL" dirty="0" smtClean="0"/>
              <a:t>- prijzen </a:t>
            </a:r>
            <a:br>
              <a:rPr lang="nl-NL" dirty="0" smtClean="0"/>
            </a:br>
            <a:r>
              <a:rPr lang="nl-NL" dirty="0" smtClean="0"/>
              <a:t>- leveringsvoorwaarden </a:t>
            </a:r>
            <a:r>
              <a:rPr lang="nl-NL" dirty="0" smtClean="0"/>
              <a:t>kunnen nog veranderd</a:t>
            </a:r>
            <a:br>
              <a:rPr lang="nl-NL" dirty="0" smtClean="0"/>
            </a:br>
            <a:r>
              <a:rPr lang="nl-NL" dirty="0" smtClean="0"/>
              <a:t>  worden</a:t>
            </a:r>
            <a:br>
              <a:rPr lang="nl-NL" dirty="0" smtClean="0"/>
            </a:br>
            <a:r>
              <a:rPr lang="nl-NL" dirty="0" smtClean="0"/>
              <a:t>- betalingsvoorwaarden kunnen nog veranderd </a:t>
            </a:r>
            <a:br>
              <a:rPr lang="nl-NL" dirty="0" smtClean="0"/>
            </a:br>
            <a:r>
              <a:rPr lang="nl-NL" dirty="0" smtClean="0"/>
              <a:t>  worden</a:t>
            </a:r>
            <a:br>
              <a:rPr lang="nl-NL" dirty="0" smtClean="0"/>
            </a:br>
            <a:r>
              <a:rPr lang="nl-NL" dirty="0" smtClean="0"/>
              <a:t>- volledig afzien van offerte</a:t>
            </a:r>
            <a:br>
              <a:rPr lang="nl-NL" dirty="0" smtClean="0"/>
            </a:br>
            <a:r>
              <a:rPr lang="nl-NL" dirty="0" smtClean="0"/>
              <a:t>- verkoopovereenkomst pas na bevestiging </a:t>
            </a:r>
            <a:br>
              <a:rPr lang="nl-NL" dirty="0" smtClean="0"/>
            </a:br>
            <a:r>
              <a:rPr lang="nl-NL" dirty="0" smtClean="0"/>
              <a:t>  leverancier</a:t>
            </a:r>
            <a:br>
              <a:rPr lang="nl-NL" dirty="0" smtClean="0"/>
            </a:br>
            <a:r>
              <a:rPr lang="nl-NL" dirty="0" smtClean="0"/>
              <a:t>-orderbevestiging = bewijs van gesloten </a:t>
            </a:r>
            <a:br>
              <a:rPr lang="nl-NL" dirty="0" smtClean="0"/>
            </a:br>
            <a:r>
              <a:rPr lang="nl-NL" dirty="0" smtClean="0"/>
              <a:t>  koopovereenkomst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Vast, d.w.z.</a:t>
            </a:r>
            <a:br>
              <a:rPr lang="nl-NL" dirty="0" smtClean="0"/>
            </a:br>
            <a:r>
              <a:rPr lang="nl-NL" dirty="0" smtClean="0"/>
              <a:t>- vaste prijs</a:t>
            </a:r>
            <a:br>
              <a:rPr lang="nl-NL" dirty="0" smtClean="0"/>
            </a:br>
            <a:r>
              <a:rPr lang="nl-NL" dirty="0" smtClean="0"/>
              <a:t>- geldig binnen een bepaalde vaste termijn</a:t>
            </a:r>
            <a:br>
              <a:rPr lang="nl-NL" dirty="0" smtClean="0"/>
            </a:br>
            <a:r>
              <a:rPr lang="nl-NL" dirty="0" smtClean="0"/>
              <a:t>- verplichte levering leverancier als koper de</a:t>
            </a:r>
            <a:br>
              <a:rPr lang="nl-NL" dirty="0" smtClean="0"/>
            </a:br>
            <a:r>
              <a:rPr lang="nl-NL" dirty="0" smtClean="0"/>
              <a:t>   offerte bevestigd heeft</a:t>
            </a:r>
            <a:br>
              <a:rPr lang="nl-NL" dirty="0" smtClean="0"/>
            </a:br>
            <a:r>
              <a:rPr lang="nl-NL" dirty="0" smtClean="0"/>
              <a:t>- koopovereenkomst komt tot stand als de </a:t>
            </a:r>
            <a:br>
              <a:rPr lang="nl-NL" dirty="0" smtClean="0"/>
            </a:br>
            <a:r>
              <a:rPr lang="nl-NL" dirty="0" smtClean="0"/>
              <a:t>  koper een bestelling plaatst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Offerte en orders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Bemonsterd, d.w.z.</a:t>
            </a:r>
            <a:br>
              <a:rPr lang="nl-NL" dirty="0" smtClean="0"/>
            </a:br>
            <a:r>
              <a:rPr lang="nl-NL" dirty="0" smtClean="0"/>
              <a:t>- de offerte gaat vergezeld van een monster (een voorbeeld van het product dat de kwaliteit van de rest van de nog te leveren producten vertegenwoordigt)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166</Words>
  <Application>Microsoft Office PowerPoint</Application>
  <PresentationFormat>Diavoorstelling (4:3)</PresentationFormat>
  <Paragraphs>50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Offertes en orders</vt:lpstr>
      <vt:lpstr>Offertes en orders</vt:lpstr>
      <vt:lpstr>Offertes en orders</vt:lpstr>
      <vt:lpstr>Offertes en orders</vt:lpstr>
      <vt:lpstr>Offertes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  <vt:lpstr>Offerte en orders</vt:lpstr>
    </vt:vector>
  </TitlesOfParts>
  <Company>ROC Landstede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Offertes en orders</dc:title>
  <dc:creator>jongc</dc:creator>
  <cp:lastModifiedBy>jongc</cp:lastModifiedBy>
  <cp:revision>24</cp:revision>
  <dcterms:created xsi:type="dcterms:W3CDTF">2012-02-17T11:37:58Z</dcterms:created>
  <dcterms:modified xsi:type="dcterms:W3CDTF">2012-02-17T13:28:28Z</dcterms:modified>
</cp:coreProperties>
</file>